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256" r:id="rId2"/>
    <p:sldId id="313" r:id="rId3"/>
    <p:sldId id="304" r:id="rId4"/>
    <p:sldId id="264" r:id="rId5"/>
    <p:sldId id="307" r:id="rId6"/>
    <p:sldId id="275" r:id="rId7"/>
    <p:sldId id="301" r:id="rId8"/>
    <p:sldId id="320" r:id="rId9"/>
    <p:sldId id="321" r:id="rId10"/>
    <p:sldId id="323" r:id="rId11"/>
    <p:sldId id="319" r:id="rId12"/>
    <p:sldId id="325" r:id="rId13"/>
    <p:sldId id="282" r:id="rId14"/>
    <p:sldId id="283" r:id="rId15"/>
    <p:sldId id="284" r:id="rId16"/>
    <p:sldId id="277" r:id="rId17"/>
    <p:sldId id="278" r:id="rId18"/>
    <p:sldId id="279" r:id="rId19"/>
    <p:sldId id="306" r:id="rId20"/>
    <p:sldId id="280" r:id="rId21"/>
    <p:sldId id="271" r:id="rId22"/>
    <p:sldId id="273" r:id="rId23"/>
    <p:sldId id="309" r:id="rId24"/>
    <p:sldId id="274" r:id="rId25"/>
    <p:sldId id="329" r:id="rId26"/>
    <p:sldId id="327" r:id="rId27"/>
    <p:sldId id="326" r:id="rId28"/>
    <p:sldId id="330" r:id="rId29"/>
    <p:sldId id="33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7F513-775D-4095-9828-34E3C6C2F10E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C3A62-7989-4182-AC79-6DF8AC0BE5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258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E32CF-6B99-4947-84DF-1CDB5A20225E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2363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E32CF-6B99-4947-84DF-1CDB5A20225E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0219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E32CF-6B99-4947-84DF-1CDB5A20225E}" type="slidenum">
              <a:rPr lang="en-CA" smtClean="0"/>
              <a:pPr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16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E32CF-6B99-4947-84DF-1CDB5A20225E}" type="slidenum">
              <a:rPr lang="en-CA" smtClean="0"/>
              <a:pPr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4609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E32CF-6B99-4947-84DF-1CDB5A20225E}" type="slidenum">
              <a:rPr lang="en-CA" smtClean="0"/>
              <a:pPr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3648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9E32CF-6B99-4947-84DF-1CDB5A20225E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346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72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304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666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0523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293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4996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955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7509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175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2456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373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71E02F2-4A01-47FA-8CA8-E504A9CC42B6}" type="datetimeFigureOut">
              <a:rPr lang="en-CA" smtClean="0"/>
              <a:t>06/10/2014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7E1E236-4293-47B0-B38E-2E0B80D08D81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9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youtu.be/0eUeL3n7fD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facebook.com/ourtownclarenvill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socialmediatoday.com/davefleet/151761/57-social-media-policy-examples-and-resource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4442" y="457200"/>
            <a:ext cx="7543800" cy="3124200"/>
          </a:xfrm>
        </p:spPr>
        <p:txBody>
          <a:bodyPr>
            <a:normAutofit/>
          </a:bodyPr>
          <a:lstStyle/>
          <a:p>
            <a:r>
              <a:rPr lang="en-CA" dirty="0" smtClean="0"/>
              <a:t>It’s all About Potential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114800"/>
            <a:ext cx="6858000" cy="990600"/>
          </a:xfrm>
        </p:spPr>
        <p:txBody>
          <a:bodyPr>
            <a:normAutofit fontScale="25000" lnSpcReduction="20000"/>
          </a:bodyPr>
          <a:lstStyle/>
          <a:p>
            <a:r>
              <a:rPr lang="en-CA" sz="5900" b="1" i="1" dirty="0" smtClean="0"/>
              <a:t>Social Media: It’s about the conversation</a:t>
            </a:r>
            <a:r>
              <a:rPr lang="en-CA" sz="5900" b="1" i="1" dirty="0" smtClean="0"/>
              <a:t>…</a:t>
            </a:r>
          </a:p>
          <a:p>
            <a:r>
              <a:rPr lang="en-CA" sz="5900" b="1" i="1" dirty="0" smtClean="0"/>
              <a:t>MR1100 – marketing 1</a:t>
            </a:r>
            <a:endParaRPr lang="en-CA" sz="5900" b="1" i="1" dirty="0" smtClean="0"/>
          </a:p>
          <a:p>
            <a:endParaRPr lang="en-CA" i="1" dirty="0"/>
          </a:p>
          <a:p>
            <a:endParaRPr lang="en-CA" i="1" dirty="0" smtClean="0"/>
          </a:p>
          <a:p>
            <a:r>
              <a:rPr lang="en-CA" i="1" dirty="0" smtClean="0"/>
              <a:t>Paul Tilley</a:t>
            </a:r>
          </a:p>
          <a:p>
            <a:r>
              <a:rPr lang="en-CA" i="1" dirty="0" smtClean="0"/>
              <a:t>College of the North Atlantic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4762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18" y="533400"/>
            <a:ext cx="6781800" cy="762000"/>
          </a:xfrm>
        </p:spPr>
        <p:txBody>
          <a:bodyPr/>
          <a:lstStyle/>
          <a:p>
            <a:r>
              <a:rPr lang="en-CA" dirty="0" smtClean="0"/>
              <a:t>Goal 3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103" y="2286000"/>
            <a:ext cx="7543800" cy="3886200"/>
          </a:xfrm>
        </p:spPr>
        <p:txBody>
          <a:bodyPr/>
          <a:lstStyle/>
          <a:p>
            <a:r>
              <a:rPr lang="en-CA" dirty="0">
                <a:latin typeface="Aharoni" pitchFamily="2" charset="-79"/>
                <a:cs typeface="Aharoni" pitchFamily="2" charset="-79"/>
              </a:rPr>
              <a:t>Develop goals for social media to help develop the Clarenville Brand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175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071"/>
            <a:ext cx="7620000" cy="1600200"/>
          </a:xfrm>
        </p:spPr>
        <p:txBody>
          <a:bodyPr>
            <a:normAutofit/>
          </a:bodyPr>
          <a:lstStyle/>
          <a:p>
            <a:r>
              <a:rPr lang="en-CA" b="1" i="1" dirty="0">
                <a:latin typeface="Aharoni" pitchFamily="2" charset="-79"/>
                <a:cs typeface="Aharoni" pitchFamily="2" charset="-79"/>
              </a:rPr>
              <a:t>Basic Communication </a:t>
            </a:r>
            <a:r>
              <a:rPr lang="en-CA" b="1" i="1" dirty="0" smtClean="0">
                <a:latin typeface="Aharoni" pitchFamily="2" charset="-79"/>
                <a:cs typeface="Aharoni" pitchFamily="2" charset="-79"/>
              </a:rPr>
              <a:t>Objectives</a:t>
            </a:r>
            <a:endParaRPr lang="en-CA" i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543800" cy="3886200"/>
          </a:xfrm>
        </p:spPr>
        <p:txBody>
          <a:bodyPr>
            <a:normAutofit/>
          </a:bodyPr>
          <a:lstStyle/>
          <a:p>
            <a:pPr lvl="0"/>
            <a:r>
              <a:rPr lang="en-CA" dirty="0" smtClean="0">
                <a:latin typeface="Aharoni" pitchFamily="2" charset="-79"/>
                <a:cs typeface="Aharoni" pitchFamily="2" charset="-79"/>
              </a:rPr>
              <a:t>Ensure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high visibility &amp; engagement</a:t>
            </a:r>
          </a:p>
          <a:p>
            <a:pPr lvl="0"/>
            <a:r>
              <a:rPr lang="en-CA" dirty="0" smtClean="0">
                <a:latin typeface="Aharoni" pitchFamily="2" charset="-79"/>
                <a:cs typeface="Aharoni" pitchFamily="2" charset="-79"/>
              </a:rPr>
              <a:t>Raise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awareness</a:t>
            </a:r>
            <a:endParaRPr lang="en-CA" dirty="0">
              <a:latin typeface="Aharoni" pitchFamily="2" charset="-79"/>
              <a:cs typeface="Aharoni" pitchFamily="2" charset="-79"/>
            </a:endParaRPr>
          </a:p>
          <a:p>
            <a:pPr lvl="0"/>
            <a:r>
              <a:rPr lang="en-CA" dirty="0" smtClean="0">
                <a:latin typeface="Aharoni" pitchFamily="2" charset="-79"/>
                <a:cs typeface="Aharoni" pitchFamily="2" charset="-79"/>
              </a:rPr>
              <a:t>Build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on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organization’s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unique strengths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330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44" y="533400"/>
            <a:ext cx="6781800" cy="838200"/>
          </a:xfrm>
        </p:spPr>
        <p:txBody>
          <a:bodyPr/>
          <a:lstStyle/>
          <a:p>
            <a:r>
              <a:rPr lang="en-CA" dirty="0" smtClean="0"/>
              <a:t>Goal </a:t>
            </a:r>
            <a:r>
              <a:rPr lang="en-CA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44" y="2286000"/>
            <a:ext cx="7543800" cy="3886200"/>
          </a:xfrm>
        </p:spPr>
        <p:txBody>
          <a:bodyPr/>
          <a:lstStyle/>
          <a:p>
            <a:r>
              <a:rPr lang="en-CA" dirty="0">
                <a:latin typeface="Aharoni" pitchFamily="2" charset="-79"/>
                <a:cs typeface="Aharoni" pitchFamily="2" charset="-79"/>
              </a:rPr>
              <a:t>Develop an understanding of </a:t>
            </a:r>
            <a:r>
              <a:rPr lang="en-CA" dirty="0" err="1">
                <a:latin typeface="Aharoni" pitchFamily="2" charset="-79"/>
                <a:cs typeface="Aharoni" pitchFamily="2" charset="-79"/>
              </a:rPr>
              <a:t>Clarenville’s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 basic communications' goals and how these can be facilitated using specific social media platforms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202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436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The Potential of Social Media in Branding (1)</a:t>
            </a: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058472" cy="4389120"/>
          </a:xfrm>
        </p:spPr>
        <p:txBody>
          <a:bodyPr>
            <a:noAutofit/>
          </a:bodyPr>
          <a:lstStyle/>
          <a:p>
            <a:r>
              <a:rPr lang="en-CA" sz="3200" dirty="0" smtClean="0"/>
              <a:t>Social Media (SM) is the new “virtual water cooler”.</a:t>
            </a:r>
          </a:p>
          <a:p>
            <a:r>
              <a:rPr lang="en-CA" sz="3200" dirty="0" smtClean="0"/>
              <a:t>More companies  realizing the need and ability to reach out to the public and customers. </a:t>
            </a:r>
          </a:p>
          <a:p>
            <a:r>
              <a:rPr lang="en-CA" sz="3200" dirty="0" smtClean="0"/>
              <a:t>Engages the real needs and passions  </a:t>
            </a:r>
          </a:p>
          <a:p>
            <a:r>
              <a:rPr lang="en-CA" sz="3200" dirty="0" smtClean="0"/>
              <a:t>You can use niche networks and sites to research your field and build relationships.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149574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947" y="1524000"/>
            <a:ext cx="8058472" cy="4389120"/>
          </a:xfrm>
        </p:spPr>
        <p:txBody>
          <a:bodyPr>
            <a:noAutofit/>
          </a:bodyPr>
          <a:lstStyle/>
          <a:p>
            <a:pPr lvl="1"/>
            <a:endParaRPr lang="en-CA" dirty="0" smtClean="0"/>
          </a:p>
          <a:p>
            <a:r>
              <a:rPr lang="en-CA" dirty="0" smtClean="0"/>
              <a:t>The key element of social media is that, unlike conventional media, such novel technologies permit users to participate and gain value from each other. </a:t>
            </a:r>
          </a:p>
          <a:p>
            <a:r>
              <a:rPr lang="en-CA" dirty="0" smtClean="0"/>
              <a:t>Instead of a message “broadcast” from a centralized organization or corporate entity, social media offer  a more organic process of communication.</a:t>
            </a:r>
          </a:p>
          <a:p>
            <a:pPr lvl="1" algn="ctr">
              <a:buNone/>
            </a:pPr>
            <a:r>
              <a:rPr lang="en-CA" sz="2400" dirty="0" smtClean="0"/>
              <a:t>“</a:t>
            </a:r>
            <a:r>
              <a:rPr lang="en-CA" sz="2400" dirty="0" err="1" smtClean="0"/>
              <a:t>Crowdsourcing</a:t>
            </a:r>
            <a:r>
              <a:rPr lang="en-CA" sz="2400" dirty="0" smtClean="0"/>
              <a:t>”</a:t>
            </a:r>
            <a:endParaRPr lang="en-CA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81819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i="1" dirty="0" smtClean="0"/>
              <a:t>The Potential of Social Media in Branding (2)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66945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The Potential of Social Media in Branding (3)</a:t>
            </a: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9800"/>
            <a:ext cx="8820472" cy="4389120"/>
          </a:xfrm>
        </p:spPr>
        <p:txBody>
          <a:bodyPr>
            <a:noAutofit/>
          </a:bodyPr>
          <a:lstStyle/>
          <a:p>
            <a:pPr lvl="1"/>
            <a:r>
              <a:rPr lang="en-CA" sz="2400" dirty="0" smtClean="0"/>
              <a:t>Social media can be especially effective when supplemented by the traditional tools.</a:t>
            </a:r>
          </a:p>
          <a:p>
            <a:pPr lvl="1"/>
            <a:r>
              <a:rPr lang="en-CA" sz="2400" dirty="0" smtClean="0"/>
              <a:t>It is most important not to approach Social media as a predator, but rather as a colleague with a similar thirst for community, knowledge and self-expression.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6819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010400" cy="14478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Is Social Media  real?</a:t>
            </a:r>
            <a:r>
              <a:rPr lang="en-CA" i="1" dirty="0"/>
              <a:t/>
            </a:r>
            <a:br>
              <a:rPr lang="en-CA" i="1" dirty="0"/>
            </a:b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pic>
        <p:nvPicPr>
          <p:cNvPr id="4098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33" y="2060795"/>
            <a:ext cx="6730567" cy="371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44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6781800" cy="1600200"/>
          </a:xfrm>
        </p:spPr>
        <p:txBody>
          <a:bodyPr>
            <a:normAutofit/>
          </a:bodyPr>
          <a:lstStyle/>
          <a:p>
            <a:r>
              <a:rPr lang="en-CA" sz="5400" i="1" dirty="0" smtClean="0"/>
              <a:t>Social Media Lets one…</a:t>
            </a:r>
            <a:br>
              <a:rPr lang="en-CA" sz="5400" i="1" dirty="0" smtClean="0"/>
            </a:b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610128" cy="4389120"/>
          </a:xfrm>
        </p:spPr>
        <p:txBody>
          <a:bodyPr>
            <a:noAutofit/>
          </a:bodyPr>
          <a:lstStyle/>
          <a:p>
            <a:pPr marL="731520">
              <a:spcBef>
                <a:spcPts val="672"/>
              </a:spcBef>
              <a:buClr>
                <a:schemeClr val="accent1"/>
              </a:buClr>
              <a:buSzPct val="100000"/>
              <a:buNone/>
            </a:pPr>
            <a:r>
              <a:rPr lang="en-CA" sz="3200" dirty="0" smtClean="0"/>
              <a:t>build relationships of trust over time through viral videos, blogs and social networks (communities of common interests). </a:t>
            </a:r>
          </a:p>
          <a:p>
            <a:pPr marL="731520">
              <a:spcBef>
                <a:spcPts val="672"/>
              </a:spcBef>
              <a:buClr>
                <a:schemeClr val="accent1"/>
              </a:buClr>
              <a:buSzPct val="100000"/>
              <a:buNone/>
            </a:pPr>
            <a:r>
              <a:rPr lang="en-CA" sz="3200" dirty="0" smtClean="0"/>
              <a:t>In these networks, users get their information from one another, not from mainstream media, institutions, organizations or businesses. </a:t>
            </a:r>
          </a:p>
          <a:p>
            <a:endParaRPr lang="en-CA" sz="1800" dirty="0" smtClean="0"/>
          </a:p>
          <a:p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272156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5800"/>
            <a:ext cx="8229600" cy="1143000"/>
          </a:xfrm>
        </p:spPr>
        <p:txBody>
          <a:bodyPr>
            <a:normAutofit/>
          </a:bodyPr>
          <a:lstStyle/>
          <a:p>
            <a:r>
              <a:rPr lang="en-CA" sz="4800" i="1" dirty="0" smtClean="0"/>
              <a:t>Social Media Involves…</a:t>
            </a:r>
            <a:endParaRPr lang="en-CA" sz="4800" i="1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07368" y="1828800"/>
            <a:ext cx="79864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onstantia" pitchFamily="18" charset="0"/>
              </a:rPr>
              <a:t>An ongoing conversation, resulting in a  steady stream of information for: </a:t>
            </a: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onstantia" pitchFamily="18" charset="0"/>
              </a:rPr>
              <a:t>Research</a:t>
            </a: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onstantia" pitchFamily="18" charset="0"/>
              </a:rPr>
              <a:t>Feedback</a:t>
            </a: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C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onstantia" pitchFamily="18" charset="0"/>
              </a:rPr>
              <a:t>Building Relationships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CA" sz="2400" dirty="0" smtClean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400" dirty="0" smtClean="0"/>
              <a:t>The nature of Social Media allows for the initiation of conversation by either party, a key differentiator from established broadcast channels.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54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6781800" cy="762000"/>
          </a:xfrm>
        </p:spPr>
        <p:txBody>
          <a:bodyPr>
            <a:normAutofit/>
          </a:bodyPr>
          <a:lstStyle/>
          <a:p>
            <a:r>
              <a:rPr lang="en-CA" i="1" dirty="0" smtClean="0"/>
              <a:t>Limitations of Social Media</a:t>
            </a: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543800" cy="3886200"/>
          </a:xfrm>
        </p:spPr>
        <p:txBody>
          <a:bodyPr/>
          <a:lstStyle/>
          <a:p>
            <a:r>
              <a:rPr lang="en-CA" dirty="0" smtClean="0"/>
              <a:t>It is only PART of a communications strategy</a:t>
            </a:r>
          </a:p>
          <a:p>
            <a:r>
              <a:rPr lang="en-CA" dirty="0" smtClean="0"/>
              <a:t>Social media is not free: It </a:t>
            </a:r>
            <a:r>
              <a:rPr lang="en-CA" dirty="0"/>
              <a:t>takes time and energy</a:t>
            </a:r>
          </a:p>
          <a:p>
            <a:r>
              <a:rPr lang="en-CA" dirty="0" smtClean="0"/>
              <a:t>People are the power behind social media</a:t>
            </a:r>
          </a:p>
          <a:p>
            <a:r>
              <a:rPr lang="en-CA" dirty="0" smtClean="0"/>
              <a:t>Evangelists vs. Antiracists</a:t>
            </a:r>
          </a:p>
          <a:p>
            <a:r>
              <a:rPr lang="en-CA" dirty="0" smtClean="0"/>
              <a:t>Importance of a Social Media Policy that is not overbearing</a:t>
            </a:r>
          </a:p>
          <a:p>
            <a:r>
              <a:rPr lang="en-CA" dirty="0" smtClean="0"/>
              <a:t>Not everything &amp; everyone is nice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200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6781800" cy="1066800"/>
          </a:xfrm>
        </p:spPr>
        <p:txBody>
          <a:bodyPr>
            <a:normAutofit/>
          </a:bodyPr>
          <a:lstStyle/>
          <a:p>
            <a:r>
              <a:rPr lang="en-CA" sz="4800" i="1" dirty="0" smtClean="0">
                <a:latin typeface="Aharoni" pitchFamily="2" charset="-79"/>
                <a:cs typeface="Aharoni" pitchFamily="2" charset="-79"/>
              </a:rPr>
              <a:t>Our Goals for </a:t>
            </a:r>
            <a:r>
              <a:rPr lang="en-CA" i="1" dirty="0" smtClean="0">
                <a:latin typeface="Aharoni" pitchFamily="2" charset="-79"/>
                <a:cs typeface="Aharoni" pitchFamily="2" charset="-79"/>
              </a:rPr>
              <a:t>this Unit</a:t>
            </a:r>
            <a:endParaRPr lang="en-CA" sz="4800" i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345" y="1401778"/>
            <a:ext cx="7391400" cy="4343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b="1" dirty="0" smtClean="0">
                <a:latin typeface="Aharoni" pitchFamily="2" charset="-79"/>
                <a:cs typeface="Aharoni" pitchFamily="2" charset="-79"/>
              </a:rPr>
              <a:t>You will: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 smtClean="0">
                <a:latin typeface="Aharoni" pitchFamily="2" charset="-79"/>
                <a:cs typeface="Aharoni" pitchFamily="2" charset="-79"/>
              </a:rPr>
              <a:t>Better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understand the meaning, purpose and potential of Social Media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in Marketing 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 smtClean="0">
                <a:latin typeface="Aharoni" pitchFamily="2" charset="-79"/>
                <a:cs typeface="Aharoni" pitchFamily="2" charset="-79"/>
              </a:rPr>
              <a:t>Better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understand the concept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of Brand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in relation to the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organization</a:t>
            </a:r>
            <a:endParaRPr lang="en-CA" dirty="0" smtClean="0">
              <a:latin typeface="Aharoni" pitchFamily="2" charset="-79"/>
              <a:cs typeface="Aharoni" pitchFamily="2" charset="-79"/>
            </a:endParaRPr>
          </a:p>
          <a:p>
            <a:pPr marL="457200" indent="-457200">
              <a:buFont typeface="+mj-lt"/>
              <a:buAutoNum type="arabicPeriod"/>
            </a:pPr>
            <a:r>
              <a:rPr lang="en-CA" dirty="0" smtClean="0">
                <a:latin typeface="Aharoni" pitchFamily="2" charset="-79"/>
                <a:cs typeface="Aharoni" pitchFamily="2" charset="-79"/>
              </a:rPr>
              <a:t>Develop goals for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social media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to help develop the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Brand</a:t>
            </a:r>
            <a:endParaRPr lang="en-CA" dirty="0">
              <a:latin typeface="Aharoni" pitchFamily="2" charset="-79"/>
              <a:cs typeface="Aharoni" pitchFamily="2" charset="-79"/>
            </a:endParaRPr>
          </a:p>
          <a:p>
            <a:pPr marL="457200" indent="-457200">
              <a:buFont typeface="+mj-lt"/>
              <a:buAutoNum type="arabicPeriod"/>
            </a:pPr>
            <a:r>
              <a:rPr lang="en-CA" dirty="0" smtClean="0">
                <a:latin typeface="Aharoni" pitchFamily="2" charset="-79"/>
                <a:cs typeface="Aharoni" pitchFamily="2" charset="-79"/>
              </a:rPr>
              <a:t>Develop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an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understanding of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an organization’s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basic communications'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goals and how these can be facilitated using specific social media platforms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haroni" pitchFamily="2" charset="-79"/>
                <a:cs typeface="Aharoni" pitchFamily="2" charset="-79"/>
              </a:rPr>
              <a:t>Develop an appreciation for managing the brand by using of social media – Social Media Policy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 smtClean="0">
                <a:latin typeface="Aharoni" pitchFamily="2" charset="-79"/>
                <a:cs typeface="Aharoni" pitchFamily="2" charset="-79"/>
              </a:rPr>
              <a:t>Appreciate the potential and the costs of utilizing social media as part of a comprehensive communications strategy</a:t>
            </a:r>
          </a:p>
          <a:p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929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CA" sz="4800" i="1" dirty="0" smtClean="0"/>
              <a:t>Canadians and Social Media</a:t>
            </a:r>
            <a:endParaRPr lang="en-CA" sz="4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8229600" cy="54726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CA" sz="2800" dirty="0" smtClean="0"/>
              <a:t>Canada boasts some of the world’s highest internet penetration and social networking usage rates. </a:t>
            </a:r>
          </a:p>
          <a:p>
            <a:pPr>
              <a:buFont typeface="Wingdings" pitchFamily="2" charset="2"/>
              <a:buChar char="§"/>
            </a:pPr>
            <a:r>
              <a:rPr lang="en-CA" sz="2800" dirty="0" smtClean="0"/>
              <a:t>3 out of 4 users use social networks regularly</a:t>
            </a:r>
          </a:p>
          <a:p>
            <a:pPr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n-CA" sz="2800" dirty="0" smtClean="0"/>
              <a:t>Social Media has overtaken e-mail as the #1 activity on the web.</a:t>
            </a:r>
          </a:p>
          <a:p>
            <a:pPr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en-CA" sz="2800" dirty="0" smtClean="0"/>
              <a:t>93% of social media users believe companies should have a presence in social media.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					ZINC Research 2009-2011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65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9506"/>
            <a:ext cx="7010400" cy="14478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Facebook</a:t>
            </a:r>
            <a:r>
              <a:rPr lang="en-CA" i="1" dirty="0"/>
              <a:t/>
            </a:r>
            <a:br>
              <a:rPr lang="en-CA" i="1" dirty="0"/>
            </a:b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/>
          <a:stretch/>
        </p:blipFill>
        <p:spPr bwMode="auto">
          <a:xfrm>
            <a:off x="776027" y="1811788"/>
            <a:ext cx="3327456" cy="2233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1875406"/>
            <a:ext cx="28774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Business vs. individual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Wall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Posting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Linking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Pictures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Conversation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/>
              <a:t>Advertising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dirty="0"/>
              <a:t>M</a:t>
            </a:r>
            <a:r>
              <a:rPr lang="en-CA" dirty="0" smtClean="0"/>
              <a:t>etrics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754743" y="4322018"/>
            <a:ext cx="7609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i="1" dirty="0"/>
              <a:t>Over </a:t>
            </a:r>
            <a:r>
              <a:rPr lang="en-CA" i="1" dirty="0" smtClean="0"/>
              <a:t>1 Billion people </a:t>
            </a:r>
            <a:r>
              <a:rPr lang="en-CA" i="1" dirty="0"/>
              <a:t>are on </a:t>
            </a:r>
            <a:r>
              <a:rPr lang="en-CA" i="1" dirty="0" smtClean="0"/>
              <a:t>Facebook worldwide</a:t>
            </a:r>
            <a:endParaRPr lang="en-CA" i="1" dirty="0"/>
          </a:p>
          <a:p>
            <a:pPr marL="285750" indent="-285750">
              <a:buFont typeface="Arial" pitchFamily="34" charset="0"/>
              <a:buChar char="•"/>
            </a:pPr>
            <a:r>
              <a:rPr lang="en-CA" i="1" dirty="0"/>
              <a:t>15.4 Million users in Canada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i="1" dirty="0"/>
              <a:t>237,000 users in NL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i="1" dirty="0"/>
              <a:t>3,600 users in Clarenville region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i="1" dirty="0"/>
              <a:t>50% visit the site daily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i="1" dirty="0"/>
              <a:t>Widest range of opportunity of any Social Media</a:t>
            </a:r>
          </a:p>
        </p:txBody>
      </p:sp>
    </p:spTree>
    <p:extLst>
      <p:ext uri="{BB962C8B-B14F-4D97-AF65-F5344CB8AC3E}">
        <p14:creationId xmlns:p14="http://schemas.microsoft.com/office/powerpoint/2010/main" val="259722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7010400" cy="1447800"/>
          </a:xfrm>
        </p:spPr>
        <p:txBody>
          <a:bodyPr>
            <a:normAutofit/>
          </a:bodyPr>
          <a:lstStyle/>
          <a:p>
            <a:r>
              <a:rPr lang="en-CA" i="1" dirty="0" smtClean="0"/>
              <a:t>Twitter</a:t>
            </a: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69092"/>
            <a:ext cx="2402032" cy="268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5" t="17224" r="16905" b="7031"/>
          <a:stretch/>
        </p:blipFill>
        <p:spPr bwMode="auto">
          <a:xfrm>
            <a:off x="827314" y="1905000"/>
            <a:ext cx="3276600" cy="29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0" y="47244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i="1" dirty="0"/>
              <a:t>Over </a:t>
            </a:r>
            <a:r>
              <a:rPr lang="en-CA" i="1" dirty="0" smtClean="0"/>
              <a:t>500 </a:t>
            </a:r>
            <a:r>
              <a:rPr lang="en-CA" i="1" dirty="0"/>
              <a:t>Million people are on Facebook</a:t>
            </a:r>
          </a:p>
          <a:p>
            <a:r>
              <a:rPr lang="en-CA" i="1" dirty="0" smtClean="0"/>
              <a:t>10 </a:t>
            </a:r>
            <a:r>
              <a:rPr lang="en-CA" i="1" dirty="0"/>
              <a:t>Million users in Canada</a:t>
            </a:r>
          </a:p>
          <a:p>
            <a:r>
              <a:rPr lang="en-CA" i="1" dirty="0" smtClean="0"/>
              <a:t>Immediate</a:t>
            </a:r>
          </a:p>
          <a:p>
            <a:r>
              <a:rPr lang="en-CA" i="1" dirty="0" smtClean="0"/>
              <a:t>144 Characters</a:t>
            </a:r>
          </a:p>
          <a:p>
            <a:r>
              <a:rPr lang="en-CA" i="1" dirty="0" smtClean="0"/>
              <a:t>Mobile choice</a:t>
            </a:r>
          </a:p>
          <a:p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35985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010400" cy="1447800"/>
          </a:xfrm>
        </p:spPr>
        <p:txBody>
          <a:bodyPr>
            <a:normAutofit/>
          </a:bodyPr>
          <a:lstStyle/>
          <a:p>
            <a:r>
              <a:rPr lang="en-CA" i="1" dirty="0" smtClean="0"/>
              <a:t>Twitter</a:t>
            </a: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78937"/>
            <a:ext cx="7543800" cy="3886200"/>
          </a:xfrm>
        </p:spPr>
        <p:txBody>
          <a:bodyPr>
            <a:normAutofit fontScale="92500" lnSpcReduction="20000"/>
          </a:bodyPr>
          <a:lstStyle/>
          <a:p>
            <a:r>
              <a:rPr lang="en-CA" i="1" dirty="0"/>
              <a:t>Fast growing site with over 200 million accounts</a:t>
            </a:r>
          </a:p>
          <a:p>
            <a:r>
              <a:rPr lang="en-CA" i="1" dirty="0"/>
              <a:t>140 million tweets per day</a:t>
            </a:r>
          </a:p>
          <a:p>
            <a:r>
              <a:rPr lang="en-CA" i="1" dirty="0"/>
              <a:t>Can “follow” tweets of selected people/organizations</a:t>
            </a:r>
          </a:p>
          <a:p>
            <a:r>
              <a:rPr lang="en-CA" i="1" dirty="0"/>
              <a:t>45% of business saw Twitter as important to their business – 83% expect to increase use in the next 6 months.</a:t>
            </a:r>
          </a:p>
          <a:p>
            <a:r>
              <a:rPr lang="en-CA" i="1" dirty="0" smtClean="0"/>
              <a:t>Main </a:t>
            </a:r>
            <a:r>
              <a:rPr lang="en-CA" i="1" dirty="0"/>
              <a:t>Success factors from a business perspective	</a:t>
            </a:r>
          </a:p>
          <a:p>
            <a:pPr lvl="1"/>
            <a:r>
              <a:rPr lang="en-CA" i="1" dirty="0"/>
              <a:t>Influence</a:t>
            </a:r>
          </a:p>
          <a:p>
            <a:pPr lvl="1"/>
            <a:r>
              <a:rPr lang="en-CA" i="1" dirty="0"/>
              <a:t>Brevity</a:t>
            </a:r>
          </a:p>
          <a:p>
            <a:pPr lvl="1"/>
            <a:r>
              <a:rPr lang="en-CA" i="1" dirty="0"/>
              <a:t>Accessibility (Mobile)</a:t>
            </a:r>
          </a:p>
          <a:p>
            <a:pPr lvl="1"/>
            <a:r>
              <a:rPr lang="en-CA" i="1" dirty="0"/>
              <a:t>Interaction</a:t>
            </a:r>
          </a:p>
          <a:p>
            <a:pPr lvl="1"/>
            <a:r>
              <a:rPr lang="en-CA" i="1" dirty="0"/>
              <a:t>Versatility</a:t>
            </a:r>
          </a:p>
          <a:p>
            <a:r>
              <a:rPr lang="en-CA" i="1" dirty="0" smtClean="0"/>
              <a:t>Second </a:t>
            </a:r>
            <a:r>
              <a:rPr lang="en-CA" i="1" dirty="0"/>
              <a:t>most popular Social Media Site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995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010400" cy="14478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YouTube Capabilities</a:t>
            </a:r>
            <a:r>
              <a:rPr lang="en-CA" i="1" dirty="0"/>
              <a:t/>
            </a:r>
            <a:br>
              <a:rPr lang="en-CA" i="1" dirty="0"/>
            </a:b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0" y="1875920"/>
            <a:ext cx="2935432" cy="268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t="21875" r="25000" b="12351"/>
          <a:stretch/>
        </p:blipFill>
        <p:spPr bwMode="auto">
          <a:xfrm>
            <a:off x="870857" y="1875920"/>
            <a:ext cx="2040767" cy="198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870857" y="4495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i="1" dirty="0" smtClean="0"/>
              <a:t>You own your own TV channel</a:t>
            </a:r>
          </a:p>
          <a:p>
            <a:r>
              <a:rPr lang="en-CA" i="1" dirty="0" smtClean="0"/>
              <a:t>Millions of videos on everything</a:t>
            </a:r>
            <a:endParaRPr lang="en-CA" i="1" dirty="0"/>
          </a:p>
          <a:p>
            <a:r>
              <a:rPr lang="en-CA" i="1" dirty="0" smtClean="0"/>
              <a:t>Visual medium of </a:t>
            </a:r>
            <a:r>
              <a:rPr lang="en-CA" i="1" dirty="0"/>
              <a:t>Social Media</a:t>
            </a:r>
          </a:p>
        </p:txBody>
      </p:sp>
    </p:spTree>
    <p:extLst>
      <p:ext uri="{BB962C8B-B14F-4D97-AF65-F5344CB8AC3E}">
        <p14:creationId xmlns:p14="http://schemas.microsoft.com/office/powerpoint/2010/main" val="26892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6781800" cy="6858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Goal 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7543800" cy="3886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haroni" pitchFamily="2" charset="-79"/>
                <a:cs typeface="Aharoni" pitchFamily="2" charset="-79"/>
              </a:rPr>
              <a:t>Develop an appreciation for managing the brand by using of social media – Social Media Policy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9202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202" y="609600"/>
            <a:ext cx="7010400" cy="14478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Social Media Plan</a:t>
            </a:r>
            <a:r>
              <a:rPr lang="en-CA" i="1" dirty="0"/>
              <a:t/>
            </a:r>
            <a:br>
              <a:rPr lang="en-CA" i="1" dirty="0"/>
            </a:b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5329"/>
            <a:ext cx="7543800" cy="4114800"/>
          </a:xfrm>
        </p:spPr>
        <p:txBody>
          <a:bodyPr>
            <a:normAutofit/>
          </a:bodyPr>
          <a:lstStyle/>
          <a:p>
            <a:r>
              <a:rPr lang="en-CA" dirty="0" smtClean="0"/>
              <a:t>Businesses need a Social Media Policy that outlines the Goals and Objectives of their Social Media Usage and defines expectations of users who will represent the organization using it.</a:t>
            </a:r>
          </a:p>
          <a:p>
            <a:r>
              <a:rPr lang="en-CA" dirty="0" smtClean="0"/>
              <a:t>See: </a:t>
            </a:r>
          </a:p>
          <a:p>
            <a:pPr lvl="1"/>
            <a:r>
              <a:rPr lang="en-CA" dirty="0" smtClean="0"/>
              <a:t>City of Calgary</a:t>
            </a:r>
          </a:p>
          <a:p>
            <a:pPr lvl="1"/>
            <a:r>
              <a:rPr lang="en-CA" dirty="0" smtClean="0">
                <a:hlinkClick r:id="rId2"/>
              </a:rPr>
              <a:t>Social </a:t>
            </a:r>
            <a:r>
              <a:rPr lang="en-CA" dirty="0">
                <a:hlinkClick r:id="rId2"/>
              </a:rPr>
              <a:t>media policy </a:t>
            </a:r>
            <a:r>
              <a:rPr lang="en-CA" dirty="0" smtClean="0">
                <a:hlinkClick r:id="rId2"/>
              </a:rPr>
              <a:t>templates</a:t>
            </a:r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067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010400" cy="14478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Social Media Strategy</a:t>
            </a:r>
            <a:r>
              <a:rPr lang="en-CA" i="1" dirty="0"/>
              <a:t/>
            </a:r>
            <a:br>
              <a:rPr lang="en-CA" i="1" dirty="0"/>
            </a:b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sp>
        <p:nvSpPr>
          <p:cNvPr id="5" name="Rectangle 4"/>
          <p:cNvSpPr/>
          <p:nvPr/>
        </p:nvSpPr>
        <p:spPr>
          <a:xfrm>
            <a:off x="827584" y="2492896"/>
            <a:ext cx="1800200" cy="144016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A5C24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481646"/>
            <a:ext cx="1822862" cy="1463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01534"/>
            <a:ext cx="1822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duotone>
              <a:srgbClr val="7CCA62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301" y="2492896"/>
            <a:ext cx="1822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152168" y="2763068"/>
            <a:ext cx="1187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rgbClr val="0F6FC6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0F6FC6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0F6FC6">
                        <a:shade val="65000"/>
                        <a:satMod val="130000"/>
                      </a:srgbClr>
                    </a:gs>
                    <a:gs pos="92000">
                      <a:srgbClr val="0F6FC6">
                        <a:shade val="50000"/>
                        <a:satMod val="120000"/>
                      </a:srgbClr>
                    </a:gs>
                    <a:gs pos="100000">
                      <a:srgbClr val="0F6FC6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</a:rPr>
              <a:t>L</a:t>
            </a:r>
            <a:endParaRPr kumimoji="0" lang="en-US" sz="5400" b="1" i="0" u="none" strike="noStrike" kern="0" cap="all" spc="0" normalizeH="0" baseline="0" noProof="0" dirty="0">
              <a:ln w="0"/>
              <a:gradFill flip="none">
                <a:gsLst>
                  <a:gs pos="0">
                    <a:srgbClr val="0F6FC6">
                      <a:tint val="75000"/>
                      <a:shade val="75000"/>
                      <a:satMod val="170000"/>
                    </a:srgbClr>
                  </a:gs>
                  <a:gs pos="49000">
                    <a:srgbClr val="0F6FC6">
                      <a:tint val="88000"/>
                      <a:shade val="65000"/>
                      <a:satMod val="172000"/>
                    </a:srgbClr>
                  </a:gs>
                  <a:gs pos="50000">
                    <a:srgbClr val="0F6FC6">
                      <a:shade val="65000"/>
                      <a:satMod val="130000"/>
                    </a:srgbClr>
                  </a:gs>
                  <a:gs pos="92000">
                    <a:srgbClr val="0F6FC6">
                      <a:shade val="50000"/>
                      <a:satMod val="120000"/>
                    </a:srgbClr>
                  </a:gs>
                  <a:gs pos="100000">
                    <a:srgbClr val="0F6FC6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44788"/>
            <a:ext cx="1292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051734" y="2771707"/>
            <a:ext cx="1187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rgbClr val="0F6FC6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0F6FC6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0F6FC6">
                        <a:shade val="65000"/>
                        <a:satMod val="130000"/>
                      </a:srgbClr>
                    </a:gs>
                    <a:gs pos="92000">
                      <a:srgbClr val="0F6FC6">
                        <a:shade val="50000"/>
                        <a:satMod val="120000"/>
                      </a:srgbClr>
                    </a:gs>
                    <a:gs pos="100000">
                      <a:srgbClr val="0F6FC6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</a:rPr>
              <a:t>A</a:t>
            </a:r>
            <a:endParaRPr kumimoji="0" lang="en-US" sz="5400" b="1" i="0" u="none" strike="noStrike" kern="0" cap="all" spc="0" normalizeH="0" baseline="0" noProof="0" dirty="0">
              <a:ln w="0"/>
              <a:gradFill flip="none">
                <a:gsLst>
                  <a:gs pos="0">
                    <a:srgbClr val="0F6FC6">
                      <a:tint val="75000"/>
                      <a:shade val="75000"/>
                      <a:satMod val="170000"/>
                    </a:srgbClr>
                  </a:gs>
                  <a:gs pos="49000">
                    <a:srgbClr val="0F6FC6">
                      <a:tint val="88000"/>
                      <a:shade val="65000"/>
                      <a:satMod val="172000"/>
                    </a:srgbClr>
                  </a:gs>
                  <a:gs pos="50000">
                    <a:srgbClr val="0F6FC6">
                      <a:shade val="65000"/>
                      <a:satMod val="130000"/>
                    </a:srgbClr>
                  </a:gs>
                  <a:gs pos="92000">
                    <a:srgbClr val="0F6FC6">
                      <a:shade val="50000"/>
                      <a:satMod val="120000"/>
                    </a:srgbClr>
                  </a:gs>
                  <a:gs pos="100000">
                    <a:srgbClr val="0F6FC6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784877"/>
            <a:ext cx="142081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71600" y="415647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Listen</a:t>
            </a:r>
            <a:endParaRPr kumimoji="0" lang="en-C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4933" y="418558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Engage</a:t>
            </a:r>
            <a:endParaRPr kumimoji="0" lang="en-C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4185581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 value with Content</a:t>
            </a:r>
            <a:endParaRPr kumimoji="0" lang="en-C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6256" y="406414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Develop &amp; Strengthen Relationships</a:t>
            </a:r>
            <a:endParaRPr kumimoji="0" lang="en-C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278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6781800" cy="990600"/>
          </a:xfrm>
        </p:spPr>
        <p:txBody>
          <a:bodyPr/>
          <a:lstStyle/>
          <a:p>
            <a:r>
              <a:rPr lang="en-CA" dirty="0" smtClean="0"/>
              <a:t>Goal </a:t>
            </a:r>
            <a:r>
              <a:rPr lang="en-CA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7543800" cy="3886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haroni" pitchFamily="2" charset="-79"/>
                <a:cs typeface="Aharoni" pitchFamily="2" charset="-79"/>
              </a:rPr>
              <a:t>Appreciate the potential and the costs of utilizing social media as part of a comprehensive communications strategy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81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800" dirty="0" smtClean="0"/>
              <a:t>The biggest expense of Social Media is in Time</a:t>
            </a:r>
          </a:p>
          <a:p>
            <a:pPr lvl="1"/>
            <a:r>
              <a:rPr lang="en-CA" sz="4600" dirty="0" smtClean="0"/>
              <a:t>Are you prepared to invest the time?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9199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781800" cy="1600200"/>
          </a:xfrm>
        </p:spPr>
        <p:txBody>
          <a:bodyPr>
            <a:normAutofit/>
          </a:bodyPr>
          <a:lstStyle/>
          <a:p>
            <a:r>
              <a:rPr lang="en-CA" dirty="0">
                <a:latin typeface="Aharoni" pitchFamily="2" charset="-79"/>
                <a:cs typeface="Aharoni" pitchFamily="2" charset="-79"/>
              </a:rPr>
              <a:t>GOAL 1</a:t>
            </a:r>
            <a:br>
              <a:rPr lang="en-CA" dirty="0">
                <a:latin typeface="Aharoni" pitchFamily="2" charset="-79"/>
                <a:cs typeface="Aharoni" pitchFamily="2" charset="-79"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en-CA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CA" dirty="0">
                <a:latin typeface="Aharoni" pitchFamily="2" charset="-79"/>
                <a:cs typeface="Aharoni" pitchFamily="2" charset="-79"/>
              </a:rPr>
              <a:t>meaning, purpose and potential of Social Media in Marketing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76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010400" cy="1447800"/>
          </a:xfrm>
        </p:spPr>
        <p:txBody>
          <a:bodyPr>
            <a:normAutofit fontScale="90000"/>
          </a:bodyPr>
          <a:lstStyle/>
          <a:p>
            <a:r>
              <a:rPr lang="en-CA" i="1" dirty="0"/>
              <a:t>What is Social Media?</a:t>
            </a:r>
            <a:br>
              <a:rPr lang="en-CA" i="1" dirty="0"/>
            </a:b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543800" cy="3886200"/>
          </a:xfrm>
        </p:spPr>
        <p:txBody>
          <a:bodyPr>
            <a:normAutofit/>
          </a:bodyPr>
          <a:lstStyle/>
          <a:p>
            <a:r>
              <a:rPr lang="en-CA" b="1" dirty="0"/>
              <a:t>Social media</a:t>
            </a:r>
            <a:r>
              <a:rPr lang="en-CA" dirty="0"/>
              <a:t> (SM) includes web-based and mobile based technologies which are used to turn communication into interactive dialogue among organizations, communities, and individuals.  </a:t>
            </a:r>
            <a:r>
              <a:rPr lang="en-CA" sz="1600" dirty="0"/>
              <a:t>(Wikipedia</a:t>
            </a:r>
            <a:r>
              <a:rPr lang="en-CA" sz="1600" dirty="0" smtClean="0"/>
              <a:t>)</a:t>
            </a:r>
          </a:p>
          <a:p>
            <a:endParaRPr lang="en-CA" dirty="0"/>
          </a:p>
          <a:p>
            <a:r>
              <a:rPr lang="en-CA" dirty="0" smtClean="0"/>
              <a:t>Social Media has two distinct features that separate it from traditional Webpages:</a:t>
            </a:r>
          </a:p>
          <a:p>
            <a:pPr lvl="1"/>
            <a:r>
              <a:rPr lang="en-CA" dirty="0"/>
              <a:t>It is actively delivered to the recipient (the mailman vs. the post office)</a:t>
            </a:r>
          </a:p>
          <a:p>
            <a:pPr lvl="1"/>
            <a:r>
              <a:rPr lang="en-CA" dirty="0" smtClean="0"/>
              <a:t>It allows for two way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415708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467600" cy="1066800"/>
          </a:xfrm>
        </p:spPr>
        <p:txBody>
          <a:bodyPr>
            <a:normAutofit/>
          </a:bodyPr>
          <a:lstStyle/>
          <a:p>
            <a:r>
              <a:rPr lang="en-CA" i="1" dirty="0" smtClean="0"/>
              <a:t>Social Media for </a:t>
            </a:r>
            <a:r>
              <a:rPr lang="en-CA" i="1" dirty="0" smtClean="0"/>
              <a:t>Business</a:t>
            </a: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905000"/>
            <a:ext cx="7543800" cy="3886200"/>
          </a:xfrm>
        </p:spPr>
        <p:txBody>
          <a:bodyPr/>
          <a:lstStyle/>
          <a:p>
            <a:r>
              <a:rPr lang="en-CA" dirty="0" smtClean="0"/>
              <a:t>One should not confuse private and business use of social media.</a:t>
            </a:r>
          </a:p>
          <a:p>
            <a:r>
              <a:rPr lang="en-CA" dirty="0" smtClean="0"/>
              <a:t>Platforms have a very strong business presence that the average user does not see</a:t>
            </a:r>
          </a:p>
          <a:p>
            <a:r>
              <a:rPr lang="en-CA" dirty="0" smtClean="0"/>
              <a:t>Use Social Media with a purpose in mind.</a:t>
            </a:r>
          </a:p>
          <a:p>
            <a:r>
              <a:rPr lang="en-CA" dirty="0" smtClean="0"/>
              <a:t>Need to listen and hear, engage and interact</a:t>
            </a:r>
          </a:p>
          <a:p>
            <a:r>
              <a:rPr lang="en-CA" dirty="0" smtClean="0"/>
              <a:t>Need to balance transparency and security</a:t>
            </a:r>
          </a:p>
          <a:p>
            <a:r>
              <a:rPr lang="en-CA" dirty="0" smtClean="0"/>
              <a:t>Need to ensure “singularity of message”</a:t>
            </a:r>
          </a:p>
          <a:p>
            <a:r>
              <a:rPr lang="en-CA" dirty="0" smtClean="0"/>
              <a:t>Need to develop skills and allocate resources.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183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010400" cy="1447800"/>
          </a:xfrm>
        </p:spPr>
        <p:txBody>
          <a:bodyPr>
            <a:normAutofit fontScale="90000"/>
          </a:bodyPr>
          <a:lstStyle/>
          <a:p>
            <a:r>
              <a:rPr lang="en-CA" i="1" dirty="0" smtClean="0"/>
              <a:t>Why Social </a:t>
            </a:r>
            <a:r>
              <a:rPr lang="en-CA" i="1" dirty="0"/>
              <a:t>Media?</a:t>
            </a:r>
            <a:br>
              <a:rPr lang="en-CA" i="1" dirty="0"/>
            </a:br>
            <a:r>
              <a:rPr lang="en-CA" i="1" dirty="0"/>
              <a:t/>
            </a:r>
            <a:br>
              <a:rPr lang="en-CA" i="1" dirty="0"/>
            </a:br>
            <a:endParaRPr lang="en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22" y="1905000"/>
            <a:ext cx="7543800" cy="3886200"/>
          </a:xfrm>
        </p:spPr>
        <p:txBody>
          <a:bodyPr/>
          <a:lstStyle/>
          <a:p>
            <a:r>
              <a:rPr lang="en-CA" i="1" dirty="0"/>
              <a:t>When an organization is small, conversations are easy.  As the organization grows these quality conversations become more challenging.</a:t>
            </a:r>
          </a:p>
          <a:p>
            <a:r>
              <a:rPr lang="en-CA" i="1" dirty="0"/>
              <a:t>Social Media is now allowing for electronically mediated conversations. </a:t>
            </a:r>
          </a:p>
          <a:p>
            <a:endParaRPr lang="en-CA" i="1" dirty="0"/>
          </a:p>
          <a:p>
            <a:r>
              <a:rPr lang="en-CA" b="1" i="1" dirty="0"/>
              <a:t>Remember…</a:t>
            </a:r>
            <a:r>
              <a:rPr lang="en-CA" i="1" dirty="0"/>
              <a:t>Social Media is one important tool in a large tool kit – it is not a panacea but, if done right it is effective at creating conversation and it is cheap!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407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6781800" cy="914400"/>
          </a:xfrm>
        </p:spPr>
        <p:txBody>
          <a:bodyPr>
            <a:normAutofit/>
          </a:bodyPr>
          <a:lstStyle/>
          <a:p>
            <a:r>
              <a:rPr lang="en-CA" i="1" dirty="0" smtClean="0"/>
              <a:t>Does it work?</a:t>
            </a:r>
            <a:endParaRPr lang="en-US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679" y="3505200"/>
            <a:ext cx="3346994" cy="223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30861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812865"/>
            <a:ext cx="2514600" cy="325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562600" y="4191000"/>
            <a:ext cx="3352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“innovation and the </a:t>
            </a:r>
          </a:p>
          <a:p>
            <a:r>
              <a:rPr lang="en-US" dirty="0"/>
              <a:t>underlying social processes of communication are vital to growth in the global economy”</a:t>
            </a:r>
          </a:p>
          <a:p>
            <a:pPr marL="1965960" lvl="7" indent="0">
              <a:buNone/>
            </a:pPr>
            <a:r>
              <a:rPr lang="en-CA" sz="1200" dirty="0" smtClean="0"/>
              <a:t>A Commitment to Place Harris Centre p52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953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6781800" cy="1600200"/>
          </a:xfrm>
        </p:spPr>
        <p:txBody>
          <a:bodyPr/>
          <a:lstStyle/>
          <a:p>
            <a:r>
              <a:rPr lang="en-CA" dirty="0" smtClean="0"/>
              <a:t>Goal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543800" cy="3886200"/>
          </a:xfrm>
        </p:spPr>
        <p:txBody>
          <a:bodyPr/>
          <a:lstStyle/>
          <a:p>
            <a:r>
              <a:rPr lang="en-CA" dirty="0">
                <a:latin typeface="Aharoni" pitchFamily="2" charset="-79"/>
                <a:cs typeface="Aharoni" pitchFamily="2" charset="-79"/>
              </a:rPr>
              <a:t>Better understand the concept of </a:t>
            </a:r>
            <a:r>
              <a:rPr lang="en-CA" dirty="0" smtClean="0">
                <a:latin typeface="Aharoni" pitchFamily="2" charset="-79"/>
                <a:cs typeface="Aharoni" pitchFamily="2" charset="-79"/>
              </a:rPr>
              <a:t>Brand in relation to the Organization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1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18"/>
            <a:ext cx="7391400" cy="1600200"/>
          </a:xfrm>
        </p:spPr>
        <p:txBody>
          <a:bodyPr>
            <a:normAutofit/>
          </a:bodyPr>
          <a:lstStyle/>
          <a:p>
            <a:r>
              <a:rPr lang="en-CA" dirty="0"/>
              <a:t>Branding - we know it when we see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0"/>
            <a:ext cx="7543800" cy="3886200"/>
          </a:xfrm>
        </p:spPr>
        <p:txBody>
          <a:bodyPr/>
          <a:lstStyle/>
          <a:p>
            <a:r>
              <a:rPr lang="en-CA" dirty="0" smtClean="0"/>
              <a:t>A </a:t>
            </a:r>
            <a:r>
              <a:rPr lang="en-CA" dirty="0"/>
              <a:t>brand can help </a:t>
            </a:r>
            <a:r>
              <a:rPr lang="en-CA" dirty="0" smtClean="0"/>
              <a:t>an organization </a:t>
            </a:r>
            <a:r>
              <a:rPr lang="en-CA" dirty="0" smtClean="0"/>
              <a:t>define itself; say </a:t>
            </a:r>
            <a:r>
              <a:rPr lang="en-CA" dirty="0"/>
              <a:t>what it stands for, </a:t>
            </a:r>
            <a:r>
              <a:rPr lang="en-CA" dirty="0" smtClean="0"/>
              <a:t>and present </a:t>
            </a:r>
            <a:r>
              <a:rPr lang="en-CA" dirty="0"/>
              <a:t>its value to the community it serves.</a:t>
            </a:r>
          </a:p>
          <a:p>
            <a:r>
              <a:rPr lang="en-CA" dirty="0"/>
              <a:t>A strong brand identity can take on a life of its own and become a magnet to draw people to </a:t>
            </a:r>
            <a:r>
              <a:rPr lang="en-CA" dirty="0" smtClean="0"/>
              <a:t>the organization</a:t>
            </a:r>
            <a:endParaRPr lang="en-CA" dirty="0" smtClean="0"/>
          </a:p>
          <a:p>
            <a:r>
              <a:rPr lang="en-CA" dirty="0" smtClean="0"/>
              <a:t>Social Media with it’s ability to foster and maintain relationships can help establish ‘A Brand’</a:t>
            </a:r>
          </a:p>
          <a:p>
            <a:r>
              <a:rPr lang="en-CA" dirty="0" smtClean="0"/>
              <a:t>It’s all about Communications!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487775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564</TotalTime>
  <Words>1083</Words>
  <Application>Microsoft Office PowerPoint</Application>
  <PresentationFormat>On-screen Show (4:3)</PresentationFormat>
  <Paragraphs>155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Aharoni</vt:lpstr>
      <vt:lpstr>Arial</vt:lpstr>
      <vt:lpstr>Calibri</vt:lpstr>
      <vt:lpstr>Calibri Light</vt:lpstr>
      <vt:lpstr>Constantia</vt:lpstr>
      <vt:lpstr>Wingdings</vt:lpstr>
      <vt:lpstr>Retrospect</vt:lpstr>
      <vt:lpstr>It’s all About Potential</vt:lpstr>
      <vt:lpstr>Our Goals for this Unit</vt:lpstr>
      <vt:lpstr>GOAL 1 </vt:lpstr>
      <vt:lpstr>What is Social Media?  </vt:lpstr>
      <vt:lpstr>Social Media for Business</vt:lpstr>
      <vt:lpstr>Why Social Media?  </vt:lpstr>
      <vt:lpstr>Does it work?</vt:lpstr>
      <vt:lpstr>Goal 2</vt:lpstr>
      <vt:lpstr>Branding - we know it when we see it</vt:lpstr>
      <vt:lpstr>Goal 3</vt:lpstr>
      <vt:lpstr>Basic Communication Objectives</vt:lpstr>
      <vt:lpstr>Goal 4</vt:lpstr>
      <vt:lpstr>The Potential of Social Media in Branding (1)</vt:lpstr>
      <vt:lpstr>PowerPoint Presentation</vt:lpstr>
      <vt:lpstr>The Potential of Social Media in Branding (3)</vt:lpstr>
      <vt:lpstr>Is Social Media  real?  </vt:lpstr>
      <vt:lpstr>Social Media Lets one… </vt:lpstr>
      <vt:lpstr>Social Media Involves…</vt:lpstr>
      <vt:lpstr>Limitations of Social Media</vt:lpstr>
      <vt:lpstr>Canadians and Social Media</vt:lpstr>
      <vt:lpstr>Facebook  </vt:lpstr>
      <vt:lpstr>Twitter </vt:lpstr>
      <vt:lpstr>Twitter </vt:lpstr>
      <vt:lpstr>YouTube Capabilities  </vt:lpstr>
      <vt:lpstr>Goal 5</vt:lpstr>
      <vt:lpstr>Social Media Plan  </vt:lpstr>
      <vt:lpstr>Social Media Strategy  </vt:lpstr>
      <vt:lpstr>Goal 6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Harnessing Potential</dc:title>
  <dc:creator>Tilley, Paul (C'ville)</dc:creator>
  <cp:lastModifiedBy>Tilley, Paul (C'ville)</cp:lastModifiedBy>
  <cp:revision>34</cp:revision>
  <dcterms:created xsi:type="dcterms:W3CDTF">2013-02-28T14:38:09Z</dcterms:created>
  <dcterms:modified xsi:type="dcterms:W3CDTF">2014-10-06T16:57:32Z</dcterms:modified>
</cp:coreProperties>
</file>